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6" r:id="rId2"/>
    <p:sldId id="304" r:id="rId3"/>
    <p:sldId id="311" r:id="rId4"/>
    <p:sldId id="317" r:id="rId5"/>
    <p:sldId id="312" r:id="rId6"/>
    <p:sldId id="313" r:id="rId7"/>
    <p:sldId id="314" r:id="rId8"/>
    <p:sldId id="315" r:id="rId9"/>
    <p:sldId id="316" r:id="rId1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31"/>
  </p:normalViewPr>
  <p:slideViewPr>
    <p:cSldViewPr snapToGrid="0">
      <p:cViewPr varScale="1">
        <p:scale>
          <a:sx n="85" d="100"/>
          <a:sy n="85" d="100"/>
        </p:scale>
        <p:origin x="96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56A26-4975-5A4C-B630-9BA666288C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5152472-3381-9F45-8F8C-2463502C60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27C5EC-FC93-124B-A48B-31D64EACE7D8}" type="datetimeFigureOut">
              <a:rPr lang="en-US" smtClean="0"/>
              <a:t>10/21/2019</a:t>
            </a:fld>
            <a:endParaRPr lang="en-US"/>
          </a:p>
        </p:txBody>
      </p:sp>
      <p:sp>
        <p:nvSpPr>
          <p:cNvPr id="4" name="Footer Placeholder 3">
            <a:extLst>
              <a:ext uri="{FF2B5EF4-FFF2-40B4-BE49-F238E27FC236}">
                <a16:creationId xmlns:a16="http://schemas.microsoft.com/office/drawing/2014/main" id="{A46E1DBA-6FB0-C140-A4EC-D6212449B12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AE1F07A-0D87-AB4B-B482-B01DDF72CB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D2F6ED-6653-3C4B-B22C-2C9EB2A0D989}" type="slidenum">
              <a:rPr lang="en-US" smtClean="0"/>
              <a:t>‹#›</a:t>
            </a:fld>
            <a:endParaRPr lang="en-US"/>
          </a:p>
        </p:txBody>
      </p:sp>
    </p:spTree>
    <p:extLst>
      <p:ext uri="{BB962C8B-B14F-4D97-AF65-F5344CB8AC3E}">
        <p14:creationId xmlns:p14="http://schemas.microsoft.com/office/powerpoint/2010/main" val="3646926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970758863"/>
      </p:ext>
    </p:extLst>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3" name="Title Text"/>
          <p:cNvSpPr txBox="1">
            <a:spLocks noGrp="1"/>
          </p:cNvSpPr>
          <p:nvPr>
            <p:ph type="title"/>
          </p:nvPr>
        </p:nvSpPr>
        <p:spPr>
          <a:xfrm>
            <a:off x="685800" y="2130425"/>
            <a:ext cx="7772400" cy="1470025"/>
          </a:xfrm>
          <a:prstGeom prst="rect">
            <a:avLst/>
          </a:prstGeom>
        </p:spPr>
        <p:txBody>
          <a:bodyPr/>
          <a:lstStyle>
            <a:lvl1pPr>
              <a:defRPr>
                <a:solidFill>
                  <a:srgbClr val="005A9B"/>
                </a:solidFill>
              </a:defRPr>
            </a:lvl1pPr>
          </a:lstStyle>
          <a:p>
            <a:r>
              <a:rPr lang="en-US"/>
              <a:t>Click to edit Master title style</a:t>
            </a:r>
            <a:endParaRPr/>
          </a:p>
        </p:txBody>
      </p:sp>
      <p:sp>
        <p:nvSpPr>
          <p:cNvPr id="14" name="Body Level One…"/>
          <p:cNvSpPr txBox="1">
            <a:spLocks noGrp="1"/>
          </p:cNvSpPr>
          <p:nvPr>
            <p:ph type="body" sz="quarter" idx="1"/>
          </p:nvPr>
        </p:nvSpPr>
        <p:spPr>
          <a:xfrm>
            <a:off x="1371600" y="3886200"/>
            <a:ext cx="6400800" cy="1752600"/>
          </a:xfrm>
          <a:prstGeom prst="rect">
            <a:avLst/>
          </a:prstGeom>
        </p:spPr>
        <p:txBody>
          <a:bodyPr/>
          <a:lstStyle>
            <a:lvl1pPr marL="0" indent="0" algn="ctr">
              <a:spcBef>
                <a:spcPts val="600"/>
              </a:spcBef>
              <a:buSzTx/>
              <a:buFontTx/>
              <a:buNone/>
              <a:defRPr sz="2600" b="1"/>
            </a:lvl1pPr>
            <a:lvl2pPr marL="0" indent="457200" algn="ctr">
              <a:spcBef>
                <a:spcPts val="600"/>
              </a:spcBef>
              <a:buSzTx/>
              <a:buFontTx/>
              <a:buNone/>
              <a:defRPr sz="2600" b="1"/>
            </a:lvl2pPr>
            <a:lvl3pPr marL="0" indent="914400" algn="ctr">
              <a:spcBef>
                <a:spcPts val="600"/>
              </a:spcBef>
              <a:buSzTx/>
              <a:buFontTx/>
              <a:buNone/>
              <a:defRPr sz="2600" b="1"/>
            </a:lvl3pPr>
            <a:lvl4pPr marL="0" indent="1371600" algn="ctr">
              <a:spcBef>
                <a:spcPts val="600"/>
              </a:spcBef>
              <a:buSzTx/>
              <a:buFontTx/>
              <a:buNone/>
              <a:defRPr sz="2600" b="1"/>
            </a:lvl4pPr>
            <a:lvl5pPr marL="0" indent="1828800" algn="ctr">
              <a:spcBef>
                <a:spcPts val="600"/>
              </a:spcBef>
              <a:buSzTx/>
              <a:buFontTx/>
              <a:buNone/>
              <a:defRPr sz="2600" b="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2" name="Title Text"/>
          <p:cNvSpPr txBox="1">
            <a:spLocks noGrp="1"/>
          </p:cNvSpPr>
          <p:nvPr>
            <p:ph type="title"/>
          </p:nvPr>
        </p:nvSpPr>
        <p:spPr>
          <a:prstGeom prst="rect">
            <a:avLst/>
          </a:prstGeom>
        </p:spPr>
        <p:txBody>
          <a:bodyPr/>
          <a:lstStyle/>
          <a:p>
            <a:r>
              <a:rPr lang="en-US"/>
              <a:t>Click to edit Master title style</a:t>
            </a:r>
            <a:endParaRPr/>
          </a:p>
        </p:txBody>
      </p:sp>
      <p:sp>
        <p:nvSpPr>
          <p:cNvPr id="23" name="Body Level One…"/>
          <p:cNvSpPr txBox="1">
            <a:spLocks noGrp="1"/>
          </p:cNvSpPr>
          <p:nvPr>
            <p:ph type="body" idx="1"/>
          </p:nvPr>
        </p:nvSpPr>
        <p:spPr>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1" name="Title Text"/>
          <p:cNvSpPr txBox="1">
            <a:spLocks noGrp="1"/>
          </p:cNvSpPr>
          <p:nvPr>
            <p:ph type="title"/>
          </p:nvPr>
        </p:nvSpPr>
        <p:spPr>
          <a:xfrm>
            <a:off x="722312" y="4406900"/>
            <a:ext cx="7772401" cy="1362075"/>
          </a:xfrm>
          <a:prstGeom prst="rect">
            <a:avLst/>
          </a:prstGeom>
        </p:spPr>
        <p:txBody>
          <a:bodyPr/>
          <a:lstStyle>
            <a:lvl1pPr algn="l">
              <a:defRPr sz="3200" cap="all">
                <a:solidFill>
                  <a:srgbClr val="005A9B"/>
                </a:solidFill>
              </a:defRPr>
            </a:lvl1pPr>
          </a:lstStyle>
          <a:p>
            <a:r>
              <a:rPr lang="en-US"/>
              <a:t>Click to edit Master title style</a:t>
            </a:r>
            <a:endParaRPr/>
          </a:p>
        </p:txBody>
      </p:sp>
      <p:sp>
        <p:nvSpPr>
          <p:cNvPr id="32"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1700"/>
            </a:lvl1pPr>
            <a:lvl2pPr marL="0" indent="457200">
              <a:spcBef>
                <a:spcPts val="400"/>
              </a:spcBef>
              <a:buSzTx/>
              <a:buFontTx/>
              <a:buNone/>
              <a:defRPr sz="1700"/>
            </a:lvl2pPr>
            <a:lvl3pPr marL="0" indent="914400">
              <a:spcBef>
                <a:spcPts val="400"/>
              </a:spcBef>
              <a:buSzTx/>
              <a:buFontTx/>
              <a:buNone/>
              <a:defRPr sz="1700"/>
            </a:lvl3pPr>
            <a:lvl4pPr marL="0" indent="1371600">
              <a:spcBef>
                <a:spcPts val="400"/>
              </a:spcBef>
              <a:buSzTx/>
              <a:buFontTx/>
              <a:buNone/>
              <a:defRPr sz="1700"/>
            </a:lvl4pPr>
            <a:lvl5pPr marL="0" indent="1828800">
              <a:spcBef>
                <a:spcPts val="400"/>
              </a:spcBef>
              <a:buSzTx/>
              <a:buFontTx/>
              <a:buNone/>
              <a:defRPr sz="1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0" name="Title Text"/>
          <p:cNvSpPr txBox="1">
            <a:spLocks noGrp="1"/>
          </p:cNvSpPr>
          <p:nvPr>
            <p:ph type="title"/>
          </p:nvPr>
        </p:nvSpPr>
        <p:spPr>
          <a:prstGeom prst="rect">
            <a:avLst/>
          </a:prstGeom>
        </p:spPr>
        <p:txBody>
          <a:bodyPr/>
          <a:lstStyle/>
          <a:p>
            <a:r>
              <a:rPr lang="en-US"/>
              <a:t>Click to edit Master title style</a:t>
            </a:r>
            <a:endParaRPr/>
          </a:p>
        </p:txBody>
      </p:sp>
      <p:sp>
        <p:nvSpPr>
          <p:cNvPr id="41"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7" name="Title Text"/>
          <p:cNvSpPr txBox="1">
            <a:spLocks noGrp="1"/>
          </p:cNvSpPr>
          <p:nvPr>
            <p:ph type="title"/>
          </p:nvPr>
        </p:nvSpPr>
        <p:spPr>
          <a:xfrm>
            <a:off x="1792288" y="4800600"/>
            <a:ext cx="5486401" cy="566738"/>
          </a:xfrm>
          <a:prstGeom prst="rect">
            <a:avLst/>
          </a:prstGeom>
        </p:spPr>
        <p:txBody>
          <a:bodyPr anchor="b"/>
          <a:lstStyle>
            <a:lvl1pPr algn="l">
              <a:defRPr sz="2000">
                <a:solidFill>
                  <a:srgbClr val="000000"/>
                </a:solidFill>
              </a:defRPr>
            </a:lvl1pPr>
          </a:lstStyle>
          <a:p>
            <a:r>
              <a:rPr lang="en-US"/>
              <a:t>Click to edit Master title style</a:t>
            </a:r>
            <a:endParaRPr/>
          </a:p>
        </p:txBody>
      </p:sp>
      <p:sp>
        <p:nvSpPr>
          <p:cNvPr id="58" name="Image"/>
          <p:cNvSpPr>
            <a:spLocks noGrp="1"/>
          </p:cNvSpPr>
          <p:nvPr>
            <p:ph type="pic" sz="half" idx="13"/>
          </p:nvPr>
        </p:nvSpPr>
        <p:spPr>
          <a:xfrm>
            <a:off x="1792288" y="612775"/>
            <a:ext cx="5486401" cy="4114800"/>
          </a:xfrm>
          <a:prstGeom prst="rect">
            <a:avLst/>
          </a:prstGeom>
        </p:spPr>
        <p:txBody>
          <a:bodyPr lIns="91439" rIns="91439">
            <a:noAutofit/>
          </a:bodyPr>
          <a:lstStyle/>
          <a:p>
            <a:r>
              <a:rPr lang="en-US"/>
              <a:t>Click icon to add picture</a:t>
            </a:r>
            <a:endParaRPr/>
          </a:p>
        </p:txBody>
      </p:sp>
      <p:sp>
        <p:nvSpPr>
          <p:cNvPr id="59"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solidFill>
                  <a:srgbClr val="000000"/>
                </a:solidFill>
              </a:defRPr>
            </a:lvl1pPr>
            <a:lvl2pPr marL="0" indent="457200">
              <a:spcBef>
                <a:spcPts val="300"/>
              </a:spcBef>
              <a:buSzTx/>
              <a:buFontTx/>
              <a:buNone/>
              <a:defRPr sz="1400">
                <a:solidFill>
                  <a:srgbClr val="000000"/>
                </a:solidFill>
              </a:defRPr>
            </a:lvl2pPr>
            <a:lvl3pPr marL="0" indent="914400">
              <a:spcBef>
                <a:spcPts val="300"/>
              </a:spcBef>
              <a:buSzTx/>
              <a:buFontTx/>
              <a:buNone/>
              <a:defRPr sz="1400">
                <a:solidFill>
                  <a:srgbClr val="000000"/>
                </a:solidFill>
              </a:defRPr>
            </a:lvl3pPr>
            <a:lvl4pPr marL="0" indent="1371600">
              <a:spcBef>
                <a:spcPts val="300"/>
              </a:spcBef>
              <a:buSzTx/>
              <a:buFontTx/>
              <a:buNone/>
              <a:defRPr sz="1400">
                <a:solidFill>
                  <a:srgbClr val="000000"/>
                </a:solidFill>
              </a:defRPr>
            </a:lvl4pPr>
            <a:lvl5pPr marL="0" indent="1828800">
              <a:spcBef>
                <a:spcPts val="300"/>
              </a:spcBef>
              <a:buSzTx/>
              <a:buFontTx/>
              <a:buNone/>
              <a:defRPr sz="1400">
                <a:solidFill>
                  <a:srgbClr val="00000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rcRect/>
          <a:stretch>
            <a:fillRect/>
          </a:stretch>
        </a:blipFill>
        <a:effectLst/>
      </p:bgPr>
    </p:bg>
    <p:spTree>
      <p:nvGrpSpPr>
        <p:cNvPr id="1" name=""/>
        <p:cNvGrpSpPr/>
        <p:nvPr/>
      </p:nvGrpSpPr>
      <p:grpSpPr>
        <a:xfrm>
          <a:off x="0" y="0"/>
          <a:ext cx="0" cy="0"/>
          <a:chOff x="0" y="0"/>
          <a:chExt cx="0" cy="0"/>
        </a:xfrm>
      </p:grpSpPr>
      <p:pic>
        <p:nvPicPr>
          <p:cNvPr id="2" name="WordMark white rev.eps" descr="WordMark white rev.eps"/>
          <p:cNvPicPr>
            <a:picLocks noChangeAspect="1"/>
          </p:cNvPicPr>
          <p:nvPr/>
        </p:nvPicPr>
        <p:blipFill>
          <a:blip r:embed="rId8">
            <a:extLst/>
          </a:blip>
          <a:stretch>
            <a:fillRect/>
          </a:stretch>
        </p:blipFill>
        <p:spPr>
          <a:xfrm>
            <a:off x="7503537" y="6031029"/>
            <a:ext cx="1123055" cy="596380"/>
          </a:xfrm>
          <a:prstGeom prst="rect">
            <a:avLst/>
          </a:prstGeom>
          <a:ln w="12700">
            <a:miter lim="400000"/>
          </a:ln>
        </p:spPr>
      </p:pic>
      <p:sp>
        <p:nvSpPr>
          <p:cNvPr id="3" name="Slide Number"/>
          <p:cNvSpPr txBox="1">
            <a:spLocks noGrp="1"/>
          </p:cNvSpPr>
          <p:nvPr>
            <p:ph type="sldNum" sz="quarter" idx="2"/>
          </p:nvPr>
        </p:nvSpPr>
        <p:spPr>
          <a:xfrm>
            <a:off x="216484" y="6286298"/>
            <a:ext cx="358413" cy="350662"/>
          </a:xfrm>
          <a:prstGeom prst="rect">
            <a:avLst/>
          </a:prstGeom>
          <a:ln w="12700">
            <a:miter lim="400000"/>
          </a:ln>
        </p:spPr>
        <p:txBody>
          <a:bodyPr wrap="none" lIns="45719" rIns="45719">
            <a:spAutoFit/>
          </a:bodyPr>
          <a:lstStyle>
            <a:lvl1pPr>
              <a:defRPr>
                <a:solidFill>
                  <a:srgbClr val="FFFFFF"/>
                </a:solidFill>
                <a:latin typeface="Arial"/>
                <a:ea typeface="Arial"/>
                <a:cs typeface="Arial"/>
                <a:sym typeface="Arial"/>
              </a:defRPr>
            </a:lvl1pPr>
          </a:lstStyle>
          <a:p>
            <a:fld id="{86CB4B4D-7CA3-9044-876B-883B54F8677D}" type="slidenum">
              <a:t>‹#›</a:t>
            </a:fld>
            <a:endParaRPr/>
          </a:p>
        </p:txBody>
      </p:sp>
      <p:sp>
        <p:nvSpPr>
          <p:cNvPr id="4" name="Title Text"/>
          <p:cNvSpPr txBox="1">
            <a:spLocks noGrp="1"/>
          </p:cNvSpPr>
          <p:nvPr>
            <p:ph type="title"/>
          </p:nvPr>
        </p:nvSpPr>
        <p:spPr>
          <a:xfrm>
            <a:off x="457200" y="220596"/>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Title Text</a:t>
            </a:r>
          </a:p>
        </p:txBody>
      </p:sp>
      <p:sp>
        <p:nvSpPr>
          <p:cNvPr id="5"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ransition spd="med"/>
  <p:txStyles>
    <p:titleStyle>
      <a:lvl1pPr marL="0" marR="0" indent="0" algn="ctr" defTabSz="457200" rtl="0" eaLnBrk="1" latinLnBrk="0" hangingPunct="1">
        <a:lnSpc>
          <a:spcPct val="100000"/>
        </a:lnSpc>
        <a:spcBef>
          <a:spcPts val="0"/>
        </a:spcBef>
        <a:spcAft>
          <a:spcPts val="0"/>
        </a:spcAft>
        <a:buClrTx/>
        <a:buSzTx/>
        <a:buFontTx/>
        <a:buNone/>
        <a:tabLst/>
        <a:defRPr sz="4100" b="1" i="0" u="none" strike="noStrike" cap="none" spc="0" baseline="0">
          <a:ln>
            <a:noFill/>
          </a:ln>
          <a:solidFill>
            <a:srgbClr val="FFFFFF"/>
          </a:solidFill>
          <a:uFillTx/>
          <a:latin typeface="Arial"/>
          <a:ea typeface="Arial"/>
          <a:cs typeface="Arial"/>
          <a:sym typeface="Arial"/>
        </a:defRPr>
      </a:lvl1pPr>
      <a:lvl2pPr marL="0" marR="0" indent="0" algn="ctr" defTabSz="457200" rtl="0" eaLnBrk="1" latinLnBrk="0" hangingPunct="1">
        <a:lnSpc>
          <a:spcPct val="100000"/>
        </a:lnSpc>
        <a:spcBef>
          <a:spcPts val="0"/>
        </a:spcBef>
        <a:spcAft>
          <a:spcPts val="0"/>
        </a:spcAft>
        <a:buClrTx/>
        <a:buSzTx/>
        <a:buFontTx/>
        <a:buNone/>
        <a:tabLst/>
        <a:defRPr sz="4100" b="1" i="0" u="none" strike="noStrike" cap="none" spc="0" baseline="0">
          <a:ln>
            <a:noFill/>
          </a:ln>
          <a:solidFill>
            <a:srgbClr val="FFFFFF"/>
          </a:solidFill>
          <a:uFillTx/>
          <a:latin typeface="Arial"/>
          <a:ea typeface="Arial"/>
          <a:cs typeface="Arial"/>
          <a:sym typeface="Arial"/>
        </a:defRPr>
      </a:lvl2pPr>
      <a:lvl3pPr marL="0" marR="0" indent="0" algn="ctr" defTabSz="457200" rtl="0" eaLnBrk="1" latinLnBrk="0" hangingPunct="1">
        <a:lnSpc>
          <a:spcPct val="100000"/>
        </a:lnSpc>
        <a:spcBef>
          <a:spcPts val="0"/>
        </a:spcBef>
        <a:spcAft>
          <a:spcPts val="0"/>
        </a:spcAft>
        <a:buClrTx/>
        <a:buSzTx/>
        <a:buFontTx/>
        <a:buNone/>
        <a:tabLst/>
        <a:defRPr sz="4100" b="1" i="0" u="none" strike="noStrike" cap="none" spc="0" baseline="0">
          <a:ln>
            <a:noFill/>
          </a:ln>
          <a:solidFill>
            <a:srgbClr val="FFFFFF"/>
          </a:solidFill>
          <a:uFillTx/>
          <a:latin typeface="Arial"/>
          <a:ea typeface="Arial"/>
          <a:cs typeface="Arial"/>
          <a:sym typeface="Arial"/>
        </a:defRPr>
      </a:lvl3pPr>
      <a:lvl4pPr marL="0" marR="0" indent="0" algn="ctr" defTabSz="457200" rtl="0" eaLnBrk="1" latinLnBrk="0" hangingPunct="1">
        <a:lnSpc>
          <a:spcPct val="100000"/>
        </a:lnSpc>
        <a:spcBef>
          <a:spcPts val="0"/>
        </a:spcBef>
        <a:spcAft>
          <a:spcPts val="0"/>
        </a:spcAft>
        <a:buClrTx/>
        <a:buSzTx/>
        <a:buFontTx/>
        <a:buNone/>
        <a:tabLst/>
        <a:defRPr sz="4100" b="1" i="0" u="none" strike="noStrike" cap="none" spc="0" baseline="0">
          <a:ln>
            <a:noFill/>
          </a:ln>
          <a:solidFill>
            <a:srgbClr val="FFFFFF"/>
          </a:solidFill>
          <a:uFillTx/>
          <a:latin typeface="Arial"/>
          <a:ea typeface="Arial"/>
          <a:cs typeface="Arial"/>
          <a:sym typeface="Arial"/>
        </a:defRPr>
      </a:lvl4pPr>
      <a:lvl5pPr marL="0" marR="0" indent="0" algn="ctr" defTabSz="457200" rtl="0" eaLnBrk="1" latinLnBrk="0" hangingPunct="1">
        <a:lnSpc>
          <a:spcPct val="100000"/>
        </a:lnSpc>
        <a:spcBef>
          <a:spcPts val="0"/>
        </a:spcBef>
        <a:spcAft>
          <a:spcPts val="0"/>
        </a:spcAft>
        <a:buClrTx/>
        <a:buSzTx/>
        <a:buFontTx/>
        <a:buNone/>
        <a:tabLst/>
        <a:defRPr sz="4100" b="1" i="0" u="none" strike="noStrike" cap="none" spc="0" baseline="0">
          <a:ln>
            <a:noFill/>
          </a:ln>
          <a:solidFill>
            <a:srgbClr val="FFFFFF"/>
          </a:solidFill>
          <a:uFillTx/>
          <a:latin typeface="Arial"/>
          <a:ea typeface="Arial"/>
          <a:cs typeface="Arial"/>
          <a:sym typeface="Arial"/>
        </a:defRPr>
      </a:lvl5pPr>
      <a:lvl6pPr marL="0" marR="0" indent="0" algn="ctr" defTabSz="457200" rtl="0" eaLnBrk="1" latinLnBrk="0" hangingPunct="1">
        <a:lnSpc>
          <a:spcPct val="100000"/>
        </a:lnSpc>
        <a:spcBef>
          <a:spcPts val="0"/>
        </a:spcBef>
        <a:spcAft>
          <a:spcPts val="0"/>
        </a:spcAft>
        <a:buClrTx/>
        <a:buSzTx/>
        <a:buFontTx/>
        <a:buNone/>
        <a:tabLst/>
        <a:defRPr sz="4100" b="1" i="0" u="none" strike="noStrike" cap="none" spc="0" baseline="0">
          <a:ln>
            <a:noFill/>
          </a:ln>
          <a:solidFill>
            <a:srgbClr val="FFFFFF"/>
          </a:solidFill>
          <a:uFillTx/>
          <a:latin typeface="Arial"/>
          <a:ea typeface="Arial"/>
          <a:cs typeface="Arial"/>
          <a:sym typeface="Arial"/>
        </a:defRPr>
      </a:lvl6pPr>
      <a:lvl7pPr marL="0" marR="0" indent="0" algn="ctr" defTabSz="457200" rtl="0" eaLnBrk="1" latinLnBrk="0" hangingPunct="1">
        <a:lnSpc>
          <a:spcPct val="100000"/>
        </a:lnSpc>
        <a:spcBef>
          <a:spcPts val="0"/>
        </a:spcBef>
        <a:spcAft>
          <a:spcPts val="0"/>
        </a:spcAft>
        <a:buClrTx/>
        <a:buSzTx/>
        <a:buFontTx/>
        <a:buNone/>
        <a:tabLst/>
        <a:defRPr sz="4100" b="1" i="0" u="none" strike="noStrike" cap="none" spc="0" baseline="0">
          <a:ln>
            <a:noFill/>
          </a:ln>
          <a:solidFill>
            <a:srgbClr val="FFFFFF"/>
          </a:solidFill>
          <a:uFillTx/>
          <a:latin typeface="Arial"/>
          <a:ea typeface="Arial"/>
          <a:cs typeface="Arial"/>
          <a:sym typeface="Arial"/>
        </a:defRPr>
      </a:lvl7pPr>
      <a:lvl8pPr marL="0" marR="0" indent="0" algn="ctr" defTabSz="457200" rtl="0" eaLnBrk="1" latinLnBrk="0" hangingPunct="1">
        <a:lnSpc>
          <a:spcPct val="100000"/>
        </a:lnSpc>
        <a:spcBef>
          <a:spcPts val="0"/>
        </a:spcBef>
        <a:spcAft>
          <a:spcPts val="0"/>
        </a:spcAft>
        <a:buClrTx/>
        <a:buSzTx/>
        <a:buFontTx/>
        <a:buNone/>
        <a:tabLst/>
        <a:defRPr sz="4100" b="1" i="0" u="none" strike="noStrike" cap="none" spc="0" baseline="0">
          <a:ln>
            <a:noFill/>
          </a:ln>
          <a:solidFill>
            <a:srgbClr val="FFFFFF"/>
          </a:solidFill>
          <a:uFillTx/>
          <a:latin typeface="Arial"/>
          <a:ea typeface="Arial"/>
          <a:cs typeface="Arial"/>
          <a:sym typeface="Arial"/>
        </a:defRPr>
      </a:lvl8pPr>
      <a:lvl9pPr marL="0" marR="0" indent="0" algn="ctr" defTabSz="457200" rtl="0" eaLnBrk="1" latinLnBrk="0" hangingPunct="1">
        <a:lnSpc>
          <a:spcPct val="100000"/>
        </a:lnSpc>
        <a:spcBef>
          <a:spcPts val="0"/>
        </a:spcBef>
        <a:spcAft>
          <a:spcPts val="0"/>
        </a:spcAft>
        <a:buClrTx/>
        <a:buSzTx/>
        <a:buFontTx/>
        <a:buNone/>
        <a:tabLst/>
        <a:defRPr sz="4100" b="1" i="0" u="none" strike="noStrike" cap="none" spc="0" baseline="0">
          <a:ln>
            <a:noFill/>
          </a:ln>
          <a:solidFill>
            <a:srgbClr val="FFFFFF"/>
          </a:solidFill>
          <a:uFillTx/>
          <a:latin typeface="Arial"/>
          <a:ea typeface="Arial"/>
          <a:cs typeface="Arial"/>
          <a:sym typeface="Arial"/>
        </a:defRPr>
      </a:lvl9pPr>
    </p:titleStyle>
    <p:bodyStyle>
      <a:lvl1pPr marL="342900" marR="0" indent="-34290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005A9B"/>
          </a:solidFill>
          <a:uFillTx/>
          <a:latin typeface="Arial"/>
          <a:ea typeface="Arial"/>
          <a:cs typeface="Arial"/>
          <a:sym typeface="Arial"/>
        </a:defRPr>
      </a:lvl1pPr>
      <a:lvl2pPr marL="783771" marR="0" indent="-326571"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005A9B"/>
          </a:solidFill>
          <a:uFillTx/>
          <a:latin typeface="Arial"/>
          <a:ea typeface="Arial"/>
          <a:cs typeface="Arial"/>
          <a:sym typeface="Arial"/>
        </a:defRPr>
      </a:lvl2pPr>
      <a:lvl3pPr marL="1219200" marR="0" indent="-30480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005A9B"/>
          </a:solidFill>
          <a:uFillTx/>
          <a:latin typeface="Arial"/>
          <a:ea typeface="Arial"/>
          <a:cs typeface="Arial"/>
          <a:sym typeface="Arial"/>
        </a:defRPr>
      </a:lvl3pPr>
      <a:lvl4pPr marL="1737360" marR="0" indent="-36576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005A9B"/>
          </a:solidFill>
          <a:uFillTx/>
          <a:latin typeface="Arial"/>
          <a:ea typeface="Arial"/>
          <a:cs typeface="Arial"/>
          <a:sym typeface="Arial"/>
        </a:defRPr>
      </a:lvl4pPr>
      <a:lvl5pPr marL="2194560" marR="0" indent="-36576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005A9B"/>
          </a:solidFill>
          <a:uFillTx/>
          <a:latin typeface="Arial"/>
          <a:ea typeface="Arial"/>
          <a:cs typeface="Arial"/>
          <a:sym typeface="Arial"/>
        </a:defRPr>
      </a:lvl5pPr>
      <a:lvl6pPr marL="2651760" marR="0" indent="-36576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005A9B"/>
          </a:solidFill>
          <a:uFillTx/>
          <a:latin typeface="Arial"/>
          <a:ea typeface="Arial"/>
          <a:cs typeface="Arial"/>
          <a:sym typeface="Arial"/>
        </a:defRPr>
      </a:lvl6pPr>
      <a:lvl7pPr marL="3108960" marR="0" indent="-365760"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005A9B"/>
          </a:solidFill>
          <a:uFillTx/>
          <a:latin typeface="Arial"/>
          <a:ea typeface="Arial"/>
          <a:cs typeface="Arial"/>
          <a:sym typeface="Arial"/>
        </a:defRPr>
      </a:lvl7pPr>
      <a:lvl8pPr marL="3566159" marR="0" indent="-365759"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005A9B"/>
          </a:solidFill>
          <a:uFillTx/>
          <a:latin typeface="Arial"/>
          <a:ea typeface="Arial"/>
          <a:cs typeface="Arial"/>
          <a:sym typeface="Arial"/>
        </a:defRPr>
      </a:lvl8pPr>
      <a:lvl9pPr marL="4023359" marR="0" indent="-365759" algn="l" defTabSz="457200" rtl="0" eaLnBrk="1" latinLnBrk="0" hangingPunct="1">
        <a:lnSpc>
          <a:spcPct val="100000"/>
        </a:lnSpc>
        <a:spcBef>
          <a:spcPts val="700"/>
        </a:spcBef>
        <a:spcAft>
          <a:spcPts val="0"/>
        </a:spcAft>
        <a:buClrTx/>
        <a:buSzPct val="100000"/>
        <a:buFont typeface="Arial"/>
        <a:buChar char="•"/>
        <a:tabLst/>
        <a:defRPr sz="3200" b="0" i="0" u="none" strike="noStrike" cap="none" spc="0" baseline="0">
          <a:ln>
            <a:noFill/>
          </a:ln>
          <a:solidFill>
            <a:srgbClr val="005A9B"/>
          </a:solidFill>
          <a:uFillTx/>
          <a:latin typeface="Arial"/>
          <a:ea typeface="Arial"/>
          <a:cs typeface="Arial"/>
          <a:sym typeface="Arial"/>
        </a:defRPr>
      </a:lvl9pPr>
    </p:bodyStyle>
    <p:otherStyle>
      <a:lvl1pPr marL="0" marR="0" indent="0" algn="l" defTabSz="457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1pPr>
      <a:lvl2pPr marL="0" marR="0" indent="457200" algn="l" defTabSz="457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2pPr>
      <a:lvl3pPr marL="0" marR="0" indent="914400" algn="l" defTabSz="457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3pPr>
      <a:lvl4pPr marL="0" marR="0" indent="1371600" algn="l" defTabSz="457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4pPr>
      <a:lvl5pPr marL="0" marR="0" indent="1828800" algn="l" defTabSz="457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5pPr>
      <a:lvl6pPr marL="0" marR="0" indent="2286000" algn="l" defTabSz="457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6pPr>
      <a:lvl7pPr marL="0" marR="0" indent="2743200" algn="l" defTabSz="457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7pPr>
      <a:lvl8pPr marL="0" marR="0" indent="3200400" algn="l" defTabSz="457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8pPr>
      <a:lvl9pPr marL="0" marR="0" indent="3657600" algn="l" defTabSz="457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lide Number"/>
          <p:cNvSpPr txBox="1">
            <a:spLocks noGrp="1"/>
          </p:cNvSpPr>
          <p:nvPr>
            <p:ph type="sldNum" sz="quarter" idx="2"/>
          </p:nvPr>
        </p:nvSpPr>
        <p:spPr>
          <a:xfrm>
            <a:off x="216484" y="6286298"/>
            <a:ext cx="231277" cy="350662"/>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a:t>
            </a:fld>
            <a:endParaRPr/>
          </a:p>
        </p:txBody>
      </p:sp>
      <p:pic>
        <p:nvPicPr>
          <p:cNvPr id="69" name="intro.psd" descr="intro.psd"/>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70" name="Bridging the Gap: Linking Literacy and History in the University Curriculum  Literacy Research Conference, January 28, 2017"/>
          <p:cNvSpPr txBox="1">
            <a:spLocks noGrp="1"/>
          </p:cNvSpPr>
          <p:nvPr>
            <p:ph type="ctrTitle"/>
          </p:nvPr>
        </p:nvSpPr>
        <p:spPr>
          <a:xfrm>
            <a:off x="157973" y="332960"/>
            <a:ext cx="8828052" cy="2448339"/>
          </a:xfrm>
          <a:prstGeom prst="rect">
            <a:avLst/>
          </a:prstGeom>
        </p:spPr>
        <p:txBody>
          <a:bodyPr>
            <a:normAutofit fontScale="90000"/>
          </a:bodyPr>
          <a:lstStyle/>
          <a:p>
            <a:r>
              <a:rPr lang="en-US" dirty="0">
                <a:solidFill>
                  <a:schemeClr val="tx1"/>
                </a:solidFill>
              </a:rPr>
              <a:t>Strategies to Enhance African American Male Prescribed Math Course Success Rates</a:t>
            </a:r>
            <a:br>
              <a:rPr lang="en-US" dirty="0">
                <a:solidFill>
                  <a:schemeClr val="tx1"/>
                </a:solidFill>
              </a:rPr>
            </a:br>
            <a:br>
              <a:rPr lang="en-US" dirty="0">
                <a:solidFill>
                  <a:schemeClr val="tx1"/>
                </a:solidFill>
              </a:rPr>
            </a:br>
            <a:r>
              <a:rPr lang="en-US" dirty="0">
                <a:solidFill>
                  <a:schemeClr val="tx1"/>
                </a:solidFill>
              </a:rPr>
              <a:t>The M² (Mentoring and Mathematics) Program</a:t>
            </a:r>
            <a:br>
              <a:rPr lang="en-US" dirty="0"/>
            </a:br>
            <a:endParaRPr sz="2700" dirty="0">
              <a:solidFill>
                <a:schemeClr val="bg1"/>
              </a:solidFill>
            </a:endParaRPr>
          </a:p>
        </p:txBody>
      </p:sp>
      <p:sp>
        <p:nvSpPr>
          <p:cNvPr id="71" name="Reading Faculty:…"/>
          <p:cNvSpPr txBox="1">
            <a:spLocks noGrp="1"/>
          </p:cNvSpPr>
          <p:nvPr>
            <p:ph type="subTitle" sz="quarter" idx="1"/>
          </p:nvPr>
        </p:nvSpPr>
        <p:spPr>
          <a:xfrm>
            <a:off x="2738709" y="4039398"/>
            <a:ext cx="3666581" cy="3028604"/>
          </a:xfrm>
          <a:prstGeom prst="rect">
            <a:avLst/>
          </a:prstGeom>
        </p:spPr>
        <p:txBody>
          <a:bodyPr/>
          <a:lstStyle/>
          <a:p>
            <a:pPr>
              <a:lnSpc>
                <a:spcPct val="90000"/>
              </a:lnSpc>
              <a:spcBef>
                <a:spcPts val="500"/>
              </a:spcBef>
              <a:defRPr sz="2300"/>
            </a:pPr>
            <a:endParaRPr lang="en-US" sz="2300" dirty="0">
              <a:solidFill>
                <a:schemeClr val="bg1"/>
              </a:solidFill>
            </a:endParaRPr>
          </a:p>
          <a:p>
            <a:pPr>
              <a:lnSpc>
                <a:spcPct val="90000"/>
              </a:lnSpc>
              <a:spcBef>
                <a:spcPts val="500"/>
              </a:spcBef>
              <a:defRPr sz="2300"/>
            </a:pPr>
            <a:r>
              <a:rPr lang="en-US" sz="2300" dirty="0">
                <a:solidFill>
                  <a:schemeClr val="bg1"/>
                </a:solidFill>
              </a:rPr>
              <a:t>Dr. Marva Lucas</a:t>
            </a:r>
          </a:p>
          <a:p>
            <a:pPr>
              <a:lnSpc>
                <a:spcPct val="90000"/>
              </a:lnSpc>
              <a:spcBef>
                <a:spcPts val="500"/>
              </a:spcBef>
              <a:defRPr sz="2300"/>
            </a:pPr>
            <a:r>
              <a:rPr lang="en-US" sz="2300" dirty="0">
                <a:solidFill>
                  <a:schemeClr val="bg1"/>
                </a:solidFill>
              </a:rPr>
              <a:t>&amp;</a:t>
            </a:r>
          </a:p>
          <a:p>
            <a:pPr>
              <a:lnSpc>
                <a:spcPct val="90000"/>
              </a:lnSpc>
              <a:spcBef>
                <a:spcPts val="500"/>
              </a:spcBef>
              <a:defRPr sz="2300"/>
            </a:pPr>
            <a:r>
              <a:rPr lang="en-US" sz="2300" dirty="0">
                <a:solidFill>
                  <a:schemeClr val="bg1"/>
                </a:solidFill>
              </a:rPr>
              <a:t>Dr. Christina Cobb</a:t>
            </a:r>
          </a:p>
          <a:p>
            <a:pPr>
              <a:lnSpc>
                <a:spcPct val="90000"/>
              </a:lnSpc>
              <a:spcBef>
                <a:spcPts val="500"/>
              </a:spcBef>
              <a:defRPr sz="2300"/>
            </a:pPr>
            <a:endParaRPr lang="en-US" sz="2300" dirty="0">
              <a:solidFill>
                <a:schemeClr val="bg1"/>
              </a:solidFill>
            </a:endParaRPr>
          </a:p>
        </p:txBody>
      </p:sp>
      <p:pic>
        <p:nvPicPr>
          <p:cNvPr id="72" name="WordMark white rev.eps" descr="WordMark white rev.eps"/>
          <p:cNvPicPr>
            <a:picLocks noChangeAspect="1"/>
          </p:cNvPicPr>
          <p:nvPr/>
        </p:nvPicPr>
        <p:blipFill>
          <a:blip r:embed="rId3">
            <a:extLst/>
          </a:blip>
          <a:stretch>
            <a:fillRect/>
          </a:stretch>
        </p:blipFill>
        <p:spPr>
          <a:xfrm>
            <a:off x="7320802" y="5741716"/>
            <a:ext cx="1484704" cy="788429"/>
          </a:xfrm>
          <a:prstGeom prst="rect">
            <a:avLst/>
          </a:prstGeom>
          <a:ln w="12700">
            <a:miter lim="400000"/>
          </a:ln>
        </p:spPr>
      </p:pic>
    </p:spTree>
    <p:extLst>
      <p:ext uri="{BB962C8B-B14F-4D97-AF65-F5344CB8AC3E}">
        <p14:creationId xmlns:p14="http://schemas.microsoft.com/office/powerpoint/2010/main" val="283802519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Text Placeholder 2"/>
          <p:cNvSpPr>
            <a:spLocks noGrp="1"/>
          </p:cNvSpPr>
          <p:nvPr>
            <p:ph type="body" idx="1"/>
          </p:nvPr>
        </p:nvSpPr>
        <p:spPr/>
        <p:txBody>
          <a:bodyPr>
            <a:normAutofit fontScale="92500" lnSpcReduction="10000"/>
          </a:bodyPr>
          <a:lstStyle/>
          <a:p>
            <a:r>
              <a:rPr lang="en-US" dirty="0"/>
              <a:t>Significance of program</a:t>
            </a:r>
          </a:p>
          <a:p>
            <a:pPr marL="0" indent="0">
              <a:buNone/>
            </a:pPr>
            <a:endParaRPr lang="en-US" dirty="0"/>
          </a:p>
          <a:p>
            <a:r>
              <a:rPr lang="en-US" dirty="0"/>
              <a:t>Goals of the program</a:t>
            </a:r>
          </a:p>
          <a:p>
            <a:pPr marL="0" indent="0">
              <a:buNone/>
            </a:pPr>
            <a:endParaRPr lang="en-US" dirty="0"/>
          </a:p>
          <a:p>
            <a:r>
              <a:rPr lang="en-US" dirty="0"/>
              <a:t>Outline of the program</a:t>
            </a:r>
          </a:p>
          <a:p>
            <a:pPr marL="0" indent="0">
              <a:buNone/>
            </a:pPr>
            <a:endParaRPr lang="en-US" dirty="0"/>
          </a:p>
          <a:p>
            <a:r>
              <a:rPr lang="en-US" dirty="0"/>
              <a:t>Challenges of the program</a:t>
            </a:r>
          </a:p>
          <a:p>
            <a:pPr marL="0" indent="0">
              <a:buNone/>
            </a:pPr>
            <a:endParaRPr lang="en-US" dirty="0"/>
          </a:p>
          <a:p>
            <a:r>
              <a:rPr lang="en-US" dirty="0"/>
              <a:t>Future steps</a:t>
            </a:r>
          </a:p>
          <a:p>
            <a:endParaRPr lang="en-US" dirty="0"/>
          </a:p>
        </p:txBody>
      </p:sp>
    </p:spTree>
    <p:extLst>
      <p:ext uri="{BB962C8B-B14F-4D97-AF65-F5344CB8AC3E}">
        <p14:creationId xmlns:p14="http://schemas.microsoft.com/office/powerpoint/2010/main" val="1020809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0F11-C61D-8346-9F3E-42654238377E}"/>
              </a:ext>
            </a:extLst>
          </p:cNvPr>
          <p:cNvSpPr>
            <a:spLocks noGrp="1"/>
          </p:cNvSpPr>
          <p:nvPr>
            <p:ph type="title"/>
          </p:nvPr>
        </p:nvSpPr>
        <p:spPr/>
        <p:txBody>
          <a:bodyPr>
            <a:normAutofit fontScale="90000"/>
          </a:bodyPr>
          <a:lstStyle/>
          <a:p>
            <a:r>
              <a:rPr lang="en-US" dirty="0"/>
              <a:t>Significance of program</a:t>
            </a:r>
            <a:br>
              <a:rPr lang="en-US" dirty="0"/>
            </a:br>
            <a:endParaRPr lang="en-US" dirty="0"/>
          </a:p>
        </p:txBody>
      </p:sp>
      <p:sp>
        <p:nvSpPr>
          <p:cNvPr id="3" name="Text Placeholder 2">
            <a:extLst>
              <a:ext uri="{FF2B5EF4-FFF2-40B4-BE49-F238E27FC236}">
                <a16:creationId xmlns:a16="http://schemas.microsoft.com/office/drawing/2014/main" id="{3A486989-CC25-F042-8DE7-9AD1F818173C}"/>
              </a:ext>
            </a:extLst>
          </p:cNvPr>
          <p:cNvSpPr>
            <a:spLocks noGrp="1"/>
          </p:cNvSpPr>
          <p:nvPr>
            <p:ph type="body" idx="1"/>
          </p:nvPr>
        </p:nvSpPr>
        <p:spPr>
          <a:xfrm>
            <a:off x="213645" y="1275460"/>
            <a:ext cx="8473155" cy="4757871"/>
          </a:xfrm>
        </p:spPr>
        <p:txBody>
          <a:bodyPr>
            <a:normAutofit fontScale="77500" lnSpcReduction="20000"/>
          </a:bodyPr>
          <a:lstStyle/>
          <a:p>
            <a:r>
              <a:rPr lang="en-US" dirty="0"/>
              <a:t>At the 2018 TBR Biennial Conference on Diversity, Equity and Completion, campus teams met to share initiatives that had been developed to address measures to improve engagement, retention, and success of underrepresented student populations.</a:t>
            </a:r>
          </a:p>
          <a:p>
            <a:endParaRPr lang="en-US" dirty="0"/>
          </a:p>
          <a:p>
            <a:r>
              <a:rPr lang="en-US" dirty="0"/>
              <a:t>After observing several presentations, individual campus teams were given their institution’s 2018 Access and Success Equity Profile furnished by THEC.</a:t>
            </a:r>
          </a:p>
          <a:p>
            <a:pPr marL="0" indent="0">
              <a:buNone/>
            </a:pPr>
            <a:r>
              <a:rPr lang="en-US" dirty="0"/>
              <a:t> </a:t>
            </a:r>
          </a:p>
          <a:p>
            <a:r>
              <a:rPr lang="en-US" dirty="0"/>
              <a:t>MTSU African American (AA) male six-year graduation rate was 30.4 %. The gap between this group and white males was 17 points and between this group and AA females was 20.4 points. </a:t>
            </a:r>
          </a:p>
          <a:p>
            <a:endParaRPr lang="en-US" dirty="0"/>
          </a:p>
        </p:txBody>
      </p:sp>
    </p:spTree>
    <p:extLst>
      <p:ext uri="{BB962C8B-B14F-4D97-AF65-F5344CB8AC3E}">
        <p14:creationId xmlns:p14="http://schemas.microsoft.com/office/powerpoint/2010/main" val="43684033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0F11-C61D-8346-9F3E-42654238377E}"/>
              </a:ext>
            </a:extLst>
          </p:cNvPr>
          <p:cNvSpPr>
            <a:spLocks noGrp="1"/>
          </p:cNvSpPr>
          <p:nvPr>
            <p:ph type="title"/>
          </p:nvPr>
        </p:nvSpPr>
        <p:spPr/>
        <p:txBody>
          <a:bodyPr>
            <a:normAutofit fontScale="90000"/>
          </a:bodyPr>
          <a:lstStyle/>
          <a:p>
            <a:r>
              <a:rPr lang="en-US" dirty="0"/>
              <a:t>Significance of program (cont.)</a:t>
            </a:r>
            <a:br>
              <a:rPr lang="en-US" dirty="0"/>
            </a:br>
            <a:endParaRPr lang="en-US" dirty="0"/>
          </a:p>
        </p:txBody>
      </p:sp>
      <p:sp>
        <p:nvSpPr>
          <p:cNvPr id="3" name="Text Placeholder 2">
            <a:extLst>
              <a:ext uri="{FF2B5EF4-FFF2-40B4-BE49-F238E27FC236}">
                <a16:creationId xmlns:a16="http://schemas.microsoft.com/office/drawing/2014/main" id="{3A486989-CC25-F042-8DE7-9AD1F818173C}"/>
              </a:ext>
            </a:extLst>
          </p:cNvPr>
          <p:cNvSpPr>
            <a:spLocks noGrp="1"/>
          </p:cNvSpPr>
          <p:nvPr>
            <p:ph type="body" idx="1"/>
          </p:nvPr>
        </p:nvSpPr>
        <p:spPr>
          <a:xfrm>
            <a:off x="213645" y="1275460"/>
            <a:ext cx="8473155" cy="4757871"/>
          </a:xfrm>
        </p:spPr>
        <p:txBody>
          <a:bodyPr>
            <a:normAutofit fontScale="92500" lnSpcReduction="20000"/>
          </a:bodyPr>
          <a:lstStyle/>
          <a:p>
            <a:r>
              <a:rPr lang="en-US" dirty="0"/>
              <a:t>Successful completion of a general education mathematics course is a requirement for any major at MTSU. </a:t>
            </a:r>
          </a:p>
          <a:p>
            <a:r>
              <a:rPr lang="en-US" dirty="0"/>
              <a:t>Some majors require a C grade or better.</a:t>
            </a:r>
          </a:p>
          <a:p>
            <a:r>
              <a:rPr lang="en-US" dirty="0"/>
              <a:t>Having been made aware of the MTSU graduation data furnished by THEC and then following up by looking at data in the department, which oversees learning support, this project was designed to incorporate strategies to enhance AA male prescribed math course pass rates, ultimately leading to greater persistence and greater graduation rates.</a:t>
            </a:r>
          </a:p>
          <a:p>
            <a:endParaRPr lang="en-US" dirty="0"/>
          </a:p>
        </p:txBody>
      </p:sp>
    </p:spTree>
    <p:extLst>
      <p:ext uri="{BB962C8B-B14F-4D97-AF65-F5344CB8AC3E}">
        <p14:creationId xmlns:p14="http://schemas.microsoft.com/office/powerpoint/2010/main" val="326917090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Text Placeholder 2"/>
          <p:cNvSpPr>
            <a:spLocks noGrp="1"/>
          </p:cNvSpPr>
          <p:nvPr>
            <p:ph type="body" idx="1"/>
          </p:nvPr>
        </p:nvSpPr>
        <p:spPr/>
        <p:txBody>
          <a:bodyPr>
            <a:normAutofit lnSpcReduction="10000"/>
          </a:bodyPr>
          <a:lstStyle/>
          <a:p>
            <a:pPr lvl="0"/>
            <a:r>
              <a:rPr lang="en-US" b="1" dirty="0"/>
              <a:t>Identify students based on:</a:t>
            </a:r>
          </a:p>
          <a:p>
            <a:pPr marL="898071" lvl="1" indent="-457200"/>
            <a:r>
              <a:rPr lang="en-US" b="1" dirty="0"/>
              <a:t>ACT math sub scores </a:t>
            </a:r>
          </a:p>
          <a:p>
            <a:pPr marL="898071" lvl="1" indent="-457200"/>
            <a:r>
              <a:rPr lang="en-US" b="1" dirty="0"/>
              <a:t>High school GPA</a:t>
            </a:r>
          </a:p>
          <a:p>
            <a:pPr marL="898071" lvl="1" indent="-457200"/>
            <a:r>
              <a:rPr lang="en-US" b="1" dirty="0"/>
              <a:t>Past academic performance</a:t>
            </a:r>
          </a:p>
          <a:p>
            <a:pPr marL="898071" lvl="1" indent="-457200"/>
            <a:r>
              <a:rPr lang="en-US" b="1" dirty="0"/>
              <a:t>Faculty recommendation</a:t>
            </a:r>
            <a:endParaRPr lang="en-US" dirty="0"/>
          </a:p>
          <a:p>
            <a:pPr lvl="0"/>
            <a:r>
              <a:rPr lang="en-US" b="1" dirty="0"/>
              <a:t>Provide academic interventions </a:t>
            </a:r>
          </a:p>
          <a:p>
            <a:r>
              <a:rPr lang="en-US" b="1" dirty="0"/>
              <a:t>Provide peer mentors/tutors</a:t>
            </a:r>
          </a:p>
          <a:p>
            <a:r>
              <a:rPr lang="en-US" b="1" dirty="0"/>
              <a:t>Provide faculty/staff mentors</a:t>
            </a:r>
            <a:endParaRPr lang="en-US" dirty="0"/>
          </a:p>
          <a:p>
            <a:endParaRPr lang="en-US" dirty="0"/>
          </a:p>
        </p:txBody>
      </p:sp>
    </p:spTree>
    <p:extLst>
      <p:ext uri="{BB962C8B-B14F-4D97-AF65-F5344CB8AC3E}">
        <p14:creationId xmlns:p14="http://schemas.microsoft.com/office/powerpoint/2010/main" val="138999953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Text Placeholder 2"/>
          <p:cNvSpPr>
            <a:spLocks noGrp="1"/>
          </p:cNvSpPr>
          <p:nvPr>
            <p:ph type="body" idx="1"/>
          </p:nvPr>
        </p:nvSpPr>
        <p:spPr>
          <a:xfrm>
            <a:off x="222191" y="1363597"/>
            <a:ext cx="8579977" cy="4806467"/>
          </a:xfrm>
        </p:spPr>
        <p:txBody>
          <a:bodyPr>
            <a:normAutofit fontScale="70000" lnSpcReduction="20000"/>
          </a:bodyPr>
          <a:lstStyle/>
          <a:p>
            <a:pPr lvl="0"/>
            <a:r>
              <a:rPr lang="en-US" sz="3400" b="1" dirty="0"/>
              <a:t>Develop expectations for each group</a:t>
            </a:r>
          </a:p>
          <a:p>
            <a:pPr marL="0" lvl="0" indent="0">
              <a:buNone/>
            </a:pPr>
            <a:endParaRPr lang="en-US" sz="3400" b="1" dirty="0"/>
          </a:p>
          <a:p>
            <a:pPr lvl="0"/>
            <a:r>
              <a:rPr lang="en-US" sz="3400" b="1" dirty="0"/>
              <a:t>Create a timeline and check-ins for events</a:t>
            </a:r>
          </a:p>
          <a:p>
            <a:pPr marL="0" lvl="0" indent="0">
              <a:buNone/>
            </a:pPr>
            <a:endParaRPr lang="en-US" sz="3400" b="1" dirty="0"/>
          </a:p>
          <a:p>
            <a:pPr lvl="0"/>
            <a:r>
              <a:rPr lang="en-US" sz="3400" b="1" dirty="0"/>
              <a:t>Identify African American male faculty/staff mentors</a:t>
            </a:r>
          </a:p>
          <a:p>
            <a:pPr marL="0" lvl="0" indent="0">
              <a:buNone/>
            </a:pPr>
            <a:endParaRPr lang="en-US" sz="3400" b="1" dirty="0"/>
          </a:p>
          <a:p>
            <a:r>
              <a:rPr lang="en-US" sz="3400" b="1" dirty="0"/>
              <a:t>Identify African American male </a:t>
            </a:r>
            <a:r>
              <a:rPr lang="en-US" sz="3400" b="1"/>
              <a:t>students for peer </a:t>
            </a:r>
            <a:r>
              <a:rPr lang="en-US" sz="3400" b="1" dirty="0"/>
              <a:t>mentors/tutors</a:t>
            </a:r>
          </a:p>
          <a:p>
            <a:endParaRPr lang="en-US" sz="3400" b="1" dirty="0"/>
          </a:p>
          <a:p>
            <a:r>
              <a:rPr lang="en-US" sz="3400" b="1" dirty="0"/>
              <a:t>Match program participants with peer/student mentors and with faculty/staff mentors</a:t>
            </a:r>
          </a:p>
          <a:p>
            <a:endParaRPr lang="en-US" sz="3400" b="1" dirty="0"/>
          </a:p>
          <a:p>
            <a:r>
              <a:rPr lang="en-US" sz="3400" b="1" dirty="0"/>
              <a:t>Create a template for record keeping</a:t>
            </a:r>
          </a:p>
          <a:p>
            <a:pPr lvl="0"/>
            <a:endParaRPr lang="en-US" dirty="0"/>
          </a:p>
          <a:p>
            <a:pPr marL="0" indent="0">
              <a:buNone/>
            </a:pPr>
            <a:endParaRPr lang="en-US" dirty="0"/>
          </a:p>
        </p:txBody>
      </p:sp>
    </p:spTree>
    <p:extLst>
      <p:ext uri="{BB962C8B-B14F-4D97-AF65-F5344CB8AC3E}">
        <p14:creationId xmlns:p14="http://schemas.microsoft.com/office/powerpoint/2010/main" val="410324268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Cont.</a:t>
            </a:r>
          </a:p>
        </p:txBody>
      </p:sp>
      <p:sp>
        <p:nvSpPr>
          <p:cNvPr id="3" name="Text Placeholder 2"/>
          <p:cNvSpPr>
            <a:spLocks noGrp="1"/>
          </p:cNvSpPr>
          <p:nvPr>
            <p:ph type="body" idx="1"/>
          </p:nvPr>
        </p:nvSpPr>
        <p:spPr>
          <a:xfrm>
            <a:off x="457200" y="1363597"/>
            <a:ext cx="8229600" cy="4525963"/>
          </a:xfrm>
        </p:spPr>
        <p:txBody>
          <a:bodyPr>
            <a:normAutofit/>
          </a:bodyPr>
          <a:lstStyle/>
          <a:p>
            <a:pPr lvl="0"/>
            <a:r>
              <a:rPr lang="en-US" b="1" dirty="0"/>
              <a:t>Host a welcome event </a:t>
            </a:r>
          </a:p>
          <a:p>
            <a:pPr lvl="0"/>
            <a:r>
              <a:rPr lang="en-US" b="1" dirty="0"/>
              <a:t>Mentors meet with students at least once every three weeks face-to-face </a:t>
            </a:r>
          </a:p>
          <a:p>
            <a:pPr lvl="0"/>
            <a:r>
              <a:rPr lang="en-US" b="1" dirty="0"/>
              <a:t>Peer mentors meet with students once a week </a:t>
            </a:r>
          </a:p>
          <a:p>
            <a:pPr lvl="0"/>
            <a:r>
              <a:rPr lang="en-US" b="1" dirty="0"/>
              <a:t>Co PI’s check in with faculty/staff mentors and peer mentors </a:t>
            </a:r>
          </a:p>
          <a:p>
            <a:pPr lvl="0"/>
            <a:r>
              <a:rPr lang="en-US" b="1" dirty="0"/>
              <a:t>Host a Math Game Night</a:t>
            </a:r>
          </a:p>
        </p:txBody>
      </p:sp>
    </p:spTree>
    <p:extLst>
      <p:ext uri="{BB962C8B-B14F-4D97-AF65-F5344CB8AC3E}">
        <p14:creationId xmlns:p14="http://schemas.microsoft.com/office/powerpoint/2010/main" val="423111450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a:t>
            </a:r>
            <a:br>
              <a:rPr lang="en-US" dirty="0"/>
            </a:br>
            <a:endParaRPr lang="en-US" dirty="0"/>
          </a:p>
        </p:txBody>
      </p:sp>
      <p:sp>
        <p:nvSpPr>
          <p:cNvPr id="3" name="Text Placeholder 2"/>
          <p:cNvSpPr>
            <a:spLocks noGrp="1"/>
          </p:cNvSpPr>
          <p:nvPr>
            <p:ph type="body" idx="1"/>
          </p:nvPr>
        </p:nvSpPr>
        <p:spPr/>
        <p:txBody>
          <a:bodyPr/>
          <a:lstStyle/>
          <a:p>
            <a:r>
              <a:rPr lang="en-US" b="1" dirty="0"/>
              <a:t>Securing faculty/staff mentors</a:t>
            </a:r>
          </a:p>
          <a:p>
            <a:pPr marL="0" indent="0">
              <a:buNone/>
            </a:pPr>
            <a:endParaRPr lang="en-US" b="1" dirty="0"/>
          </a:p>
          <a:p>
            <a:r>
              <a:rPr lang="en-US" b="1" dirty="0"/>
              <a:t>Getting follow through from student mentors and mentees</a:t>
            </a:r>
          </a:p>
          <a:p>
            <a:pPr marL="0" indent="0">
              <a:buNone/>
            </a:pPr>
            <a:endParaRPr lang="en-US" b="1" dirty="0"/>
          </a:p>
          <a:p>
            <a:r>
              <a:rPr lang="en-US" b="1" dirty="0"/>
              <a:t>Balancing tutoring hours with budget</a:t>
            </a:r>
          </a:p>
        </p:txBody>
      </p:sp>
    </p:spTree>
    <p:extLst>
      <p:ext uri="{BB962C8B-B14F-4D97-AF65-F5344CB8AC3E}">
        <p14:creationId xmlns:p14="http://schemas.microsoft.com/office/powerpoint/2010/main" val="156461513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Future steps</a:t>
            </a:r>
            <a:br>
              <a:rPr lang="en-US" dirty="0"/>
            </a:br>
            <a:endParaRPr lang="en-US" dirty="0"/>
          </a:p>
        </p:txBody>
      </p:sp>
      <p:sp>
        <p:nvSpPr>
          <p:cNvPr id="3" name="Text Placeholder 2"/>
          <p:cNvSpPr>
            <a:spLocks noGrp="1"/>
          </p:cNvSpPr>
          <p:nvPr>
            <p:ph type="body" idx="1"/>
          </p:nvPr>
        </p:nvSpPr>
        <p:spPr/>
        <p:txBody>
          <a:bodyPr/>
          <a:lstStyle/>
          <a:p>
            <a:r>
              <a:rPr lang="en-US" b="1" dirty="0"/>
              <a:t>Meet to assess the program</a:t>
            </a:r>
          </a:p>
          <a:p>
            <a:pPr marL="0" indent="0">
              <a:buNone/>
            </a:pPr>
            <a:endParaRPr lang="en-US" b="1" dirty="0"/>
          </a:p>
          <a:p>
            <a:r>
              <a:rPr lang="en-US" b="1" dirty="0"/>
              <a:t>Make recommendations</a:t>
            </a:r>
          </a:p>
          <a:p>
            <a:pPr marL="0" indent="0">
              <a:buNone/>
            </a:pPr>
            <a:endParaRPr lang="en-US" b="1" dirty="0"/>
          </a:p>
          <a:p>
            <a:r>
              <a:rPr lang="en-US" b="1" dirty="0"/>
              <a:t>Discuss presentations/articles </a:t>
            </a:r>
          </a:p>
        </p:txBody>
      </p:sp>
    </p:spTree>
    <p:extLst>
      <p:ext uri="{BB962C8B-B14F-4D97-AF65-F5344CB8AC3E}">
        <p14:creationId xmlns:p14="http://schemas.microsoft.com/office/powerpoint/2010/main" val="1092757411"/>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resentation1" id="{81F39E44-3332-415B-8763-D84F88A4A4E9}" vid="{237CEA70-A143-4BE8-BDB3-29DFCEE14D16}"/>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MTSU logo</Template>
  <TotalTime>100</TotalTime>
  <Words>384</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Strategies to Enhance African American Male Prescribed Math Course Success Rates  The M² (Mentoring and Mathematics) Program </vt:lpstr>
      <vt:lpstr>Overview</vt:lpstr>
      <vt:lpstr>Significance of program </vt:lpstr>
      <vt:lpstr>Significance of program (cont.) </vt:lpstr>
      <vt:lpstr>Goals</vt:lpstr>
      <vt:lpstr>Outline</vt:lpstr>
      <vt:lpstr>Outline Cont.</vt:lpstr>
      <vt:lpstr>Challenges </vt:lpstr>
      <vt:lpstr>Future steps </vt:lpstr>
    </vt:vector>
  </TitlesOfParts>
  <Company>Middle Tennessee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to Enhance African American Male Prescribed Math Course Success Rates</dc:title>
  <dc:creator>Christina M. Cobb</dc:creator>
  <cp:lastModifiedBy>Isasi, Samantha P</cp:lastModifiedBy>
  <cp:revision>12</cp:revision>
  <cp:lastPrinted>2018-09-24T13:13:59Z</cp:lastPrinted>
  <dcterms:created xsi:type="dcterms:W3CDTF">2019-09-18T16:42:19Z</dcterms:created>
  <dcterms:modified xsi:type="dcterms:W3CDTF">2019-10-21T18:26:13Z</dcterms:modified>
</cp:coreProperties>
</file>